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Open Sans SemiBold"/>
      <p:regular r:id="rId22"/>
      <p:bold r:id="rId23"/>
      <p:italic r:id="rId24"/>
      <p:boldItalic r:id="rId25"/>
    </p:embeddedFont>
    <p:embeddedFont>
      <p:font typeface="Open Sans ExtraBold"/>
      <p:bold r:id="rId26"/>
      <p:boldItalic r:id="rId27"/>
    </p:embeddedFont>
    <p:embeddedFont>
      <p:font typeface="Alfa Slab One"/>
      <p:regular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G04nNyy47wQpCA+gIU6pMfaO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OpenSansSemiBold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OpenSansSemiBold-italic.fntdata"/><Relationship Id="rId23" Type="http://schemas.openxmlformats.org/officeDocument/2006/relationships/font" Target="fonts/OpenSa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ExtraBold-bold.fntdata"/><Relationship Id="rId25" Type="http://schemas.openxmlformats.org/officeDocument/2006/relationships/font" Target="fonts/OpenSansSemiBold-boldItalic.fntdata"/><Relationship Id="rId28" Type="http://schemas.openxmlformats.org/officeDocument/2006/relationships/font" Target="fonts/AlfaSlabOne-regular.fntdata"/><Relationship Id="rId27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738ffe83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2e738ffe83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9b46d1227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e9b46d1227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b0c22a09_1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27b0c22a0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9b46d122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2e9b46d122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9b46d1227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2e9b46d1227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7dab2305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e7dab2305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7dab23054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e7dab23054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3fddfa50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73fddfa50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738ffe832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2e738ffe832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738ffe832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e738ffe832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" name="Google Shape;11;p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7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b="1"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B">
  <p:cSld name="SECTION_TITLE_AND_DESCRIPTION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8" name="Google Shape;58;p2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" name="Google Shape;59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800"/>
              <a:buFont typeface="Open Sans ExtraBold"/>
              <a:buNone/>
              <a:defRPr b="1" sz="18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800"/>
              <a:buFont typeface="Open Sans ExtraBold"/>
              <a:buNone/>
              <a:defRPr b="1" sz="1800">
                <a:solidFill>
                  <a:srgbClr val="23A59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hasCustomPrompt="1" type="title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1000"/>
              <a:buNone/>
              <a:defRPr sz="11000">
                <a:solidFill>
                  <a:srgbClr val="23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3884" y="4200724"/>
            <a:ext cx="2906926" cy="7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">
  <p:cSld name="SECTION_TITLE_AND_DESCRI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8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800"/>
              <a:buNone/>
              <a:defRPr sz="3800">
                <a:solidFill>
                  <a:srgbClr val="23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0" name="Google Shape;20;p8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" name="Google Shape;21;p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">
  <p:cSld name="CAPTION_ONLY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b="1"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1">
  <p:cSld name="SECTION_TITLE_AND_DESCRIPTION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9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9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1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b="1"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23A5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" name="Google Shape;43;p13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490F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b="1"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5" name="Google Shape;45;p13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">
  <p:cSld name="MAIN_POINT">
    <p:bg>
      <p:bgPr>
        <a:solidFill>
          <a:srgbClr val="490F5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">
  <p:cSld name="MAIN_POINT_1">
    <p:bg>
      <p:bgPr>
        <a:solidFill>
          <a:srgbClr val="23A59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b="1"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b="1" i="0" sz="3000" u="none" cap="none" strike="noStrike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3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2024 Medicaid Statewide Provider Training</a:t>
            </a:r>
            <a:endParaRPr sz="4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"/>
          <p:cNvSpPr txBox="1"/>
          <p:nvPr>
            <p:ph idx="1" type="subTitle"/>
          </p:nvPr>
        </p:nvSpPr>
        <p:spPr>
          <a:xfrm>
            <a:off x="311700" y="34279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600"/>
              <a:t>DME, Home Health, Private Duty Nursing, </a:t>
            </a:r>
            <a:endParaRPr b="1"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600"/>
              <a:t>and Personal Care Services </a:t>
            </a:r>
            <a:endParaRPr b="1"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738ffe832_2_0"/>
          <p:cNvSpPr txBox="1"/>
          <p:nvPr/>
        </p:nvSpPr>
        <p:spPr>
          <a:xfrm>
            <a:off x="228225" y="1007150"/>
            <a:ext cx="85359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 increased number of hours of PDN services may be authorized when acute exacerbations of illness require a temporary increase in skilled care. Additional documentation may be requested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member may receive up to 20-24 hours of PDN care daily, if authorized, only under the following circumstances: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After initial hospital discharge, for up to 14 days to enable the caregiver (s) to become trained on procedures.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After a subsequent hospitalization, for up to 14 days to allow caregiver (s) training in any new procedures or changes in care.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e738ffe832_2_0"/>
          <p:cNvSpPr txBox="1"/>
          <p:nvPr/>
        </p:nvSpPr>
        <p:spPr>
          <a:xfrm>
            <a:off x="228225" y="104700"/>
            <a:ext cx="83619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Guidelines for an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ncrease in the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q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uantity of PDN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ervices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ver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ime</a:t>
            </a:r>
            <a:endParaRPr b="1" i="0" sz="30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9b46d1227_0_953"/>
          <p:cNvSpPr txBox="1"/>
          <p:nvPr>
            <p:ph idx="1" type="body"/>
          </p:nvPr>
        </p:nvSpPr>
        <p:spPr>
          <a:xfrm>
            <a:off x="221500" y="672600"/>
            <a:ext cx="8258700" cy="3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Beginning July 1, 2023, applied behavior analysis (ABA) will be a covered benefit for eligible members of all ages with a diagnosis of Autism spectrum disorder (ASD). </a:t>
            </a:r>
            <a:endParaRPr b="0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Autism Spectrum Disorder Services Provider Manual has been updated to remove references to these services being limited to EPSDT eligible members only. </a:t>
            </a:r>
            <a:endParaRPr b="0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g2e9b46d1227_0_953"/>
          <p:cNvSpPr txBox="1"/>
          <p:nvPr/>
        </p:nvSpPr>
        <p:spPr>
          <a:xfrm>
            <a:off x="221500" y="118500"/>
            <a:ext cx="836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Autism spectrum disorder services for adults</a:t>
            </a:r>
            <a:endParaRPr b="1" i="0" sz="25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q and a's clipart" id="143" name="Google Shape;143;g127b0c22a09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7008" y="687771"/>
            <a:ext cx="3440381" cy="344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27b0c22a09_1_4"/>
          <p:cNvSpPr txBox="1"/>
          <p:nvPr>
            <p:ph type="title"/>
          </p:nvPr>
        </p:nvSpPr>
        <p:spPr>
          <a:xfrm>
            <a:off x="265500" y="2210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145" name="Google Shape;145;g127b0c22a09_1_4"/>
          <p:cNvSpPr txBox="1"/>
          <p:nvPr>
            <p:ph idx="1" type="subTitle"/>
          </p:nvPr>
        </p:nvSpPr>
        <p:spPr>
          <a:xfrm>
            <a:off x="265500" y="1990800"/>
            <a:ext cx="4045200" cy="23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solidFill>
                  <a:srgbClr val="002060"/>
                </a:solidFill>
              </a:rPr>
              <a:t>Medical Policy Team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solidFill>
                  <a:srgbClr val="002060"/>
                </a:solidFill>
              </a:rPr>
              <a:t>Email: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solidFill>
                  <a:srgbClr val="002060"/>
                </a:solidFill>
              </a:rPr>
              <a:t>dmhfmedicalpolicy@utah.gov</a:t>
            </a:r>
            <a:endParaRPr b="1" sz="1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4" name="Google Shape;84;p2"/>
          <p:cNvSpPr txBox="1"/>
          <p:nvPr>
            <p:ph idx="2" type="body"/>
          </p:nvPr>
        </p:nvSpPr>
        <p:spPr>
          <a:xfrm>
            <a:off x="4786954" y="216817"/>
            <a:ext cx="42471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General updates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OT/PT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Recalled DME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Case management for early childhood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PDN hours updates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Autism spectrum services for adults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9b46d1227_0_6"/>
          <p:cNvSpPr txBox="1"/>
          <p:nvPr/>
        </p:nvSpPr>
        <p:spPr>
          <a:xfrm>
            <a:off x="234925" y="674425"/>
            <a:ext cx="8447700" cy="3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 December 31, 2023, the Non-Traditional Medicaid (NTM) benefit plan ended.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Members formerly enrolled in the NTM plan, as of January 1, 2024, now have the same benefits as the Traditional benefit plan.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Information regarding NTM services will remain in the Utah Medicaid provider manuals until January 1, 2025, for reporting and eligibility purposes.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e9b46d1227_0_6"/>
          <p:cNvSpPr txBox="1"/>
          <p:nvPr/>
        </p:nvSpPr>
        <p:spPr>
          <a:xfrm>
            <a:off x="234925" y="105025"/>
            <a:ext cx="8909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Non-Traditional Medicaid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rogram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nding </a:t>
            </a:r>
            <a:endParaRPr b="1" i="0" sz="25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9b46d1227_0_371"/>
          <p:cNvSpPr txBox="1"/>
          <p:nvPr/>
        </p:nvSpPr>
        <p:spPr>
          <a:xfrm>
            <a:off x="241650" y="681150"/>
            <a:ext cx="85227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“Qualified Healthcare Professional” definition was added to Chapter 1-9 </a:t>
            </a:r>
            <a:r>
              <a:rPr b="0" i="1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Definitions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of the Section I: General Information provider manual as follows: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Qualified Healthcare Professional (QHP):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 individual who by way of education, training, and licensure performs a professional service within their scope of practice and independently reports that professional service.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e9b46d1227_0_371"/>
          <p:cNvSpPr txBox="1"/>
          <p:nvPr/>
        </p:nvSpPr>
        <p:spPr>
          <a:xfrm>
            <a:off x="241650" y="111750"/>
            <a:ext cx="840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Qualified Healthcare Professional </a:t>
            </a:r>
            <a:endParaRPr b="1" i="0" sz="25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7dab23054_3_0"/>
          <p:cNvSpPr txBox="1"/>
          <p:nvPr>
            <p:ph idx="4294967295" type="title"/>
          </p:nvPr>
        </p:nvSpPr>
        <p:spPr>
          <a:xfrm>
            <a:off x="221475" y="111750"/>
            <a:ext cx="85299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Occupational and physical therapy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g2e7dab23054_3_0"/>
          <p:cNvSpPr txBox="1"/>
          <p:nvPr/>
        </p:nvSpPr>
        <p:spPr>
          <a:xfrm>
            <a:off x="221475" y="697350"/>
            <a:ext cx="8477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 January 2024, the former Non-Traditional benefit package was aligned with the Traditional benefit.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OT/PT visits allowed per calendar year were increased to 20 visits to licensed OT/PT professionals.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7dab23054_3_29"/>
          <p:cNvSpPr txBox="1"/>
          <p:nvPr/>
        </p:nvSpPr>
        <p:spPr>
          <a:xfrm>
            <a:off x="234950" y="677425"/>
            <a:ext cx="8447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DME provider shall coordinate with the member and the manufacturer to return the defective DME and replace the item, as needed.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the medical device is a continuous rental item, the device should be replaced with a suitable device that will meet the medical needs of the member.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g2e7dab23054_3_29"/>
          <p:cNvSpPr txBox="1"/>
          <p:nvPr>
            <p:ph idx="4294967295" type="title"/>
          </p:nvPr>
        </p:nvSpPr>
        <p:spPr>
          <a:xfrm>
            <a:off x="234950" y="105025"/>
            <a:ext cx="8550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Recalled Durable Medical Equipment (DME)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3fddfa50b_0_26"/>
          <p:cNvSpPr txBox="1"/>
          <p:nvPr/>
        </p:nvSpPr>
        <p:spPr>
          <a:xfrm>
            <a:off x="234950" y="677425"/>
            <a:ext cx="84555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the medical device has been purchased, either as a one-time purchase or after a 12-month capped rental period, the DME provider will: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Register the device for repair or replacement.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Furnish a replacement device during the period required for the manufacturer to repair or replace the device.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Open Sans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Replace the equipment at no charge to the Medicaid program or member if the equipment doesn’t last for the entire 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five 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year reasonable useful lifetime.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g273fddfa50b_0_26"/>
          <p:cNvSpPr txBox="1"/>
          <p:nvPr>
            <p:ph idx="4294967295" type="title"/>
          </p:nvPr>
        </p:nvSpPr>
        <p:spPr>
          <a:xfrm>
            <a:off x="234950" y="105025"/>
            <a:ext cx="8550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Recalled Durable Medical Equipment (DME)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738ffe832_2_43"/>
          <p:cNvSpPr txBox="1"/>
          <p:nvPr/>
        </p:nvSpPr>
        <p:spPr>
          <a:xfrm>
            <a:off x="228225" y="1007150"/>
            <a:ext cx="8536200" cy="30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Targeted Case Management – Early Childhood Provider Manual was updated to align with the Division of Integrated Healthcare provider manual style. It was updated to: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Remove redundant language.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Add clarifying language regarding member eligibility.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Remove out-of-date references to pricing updates.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e738ffe832_2_43"/>
          <p:cNvSpPr txBox="1"/>
          <p:nvPr/>
        </p:nvSpPr>
        <p:spPr>
          <a:xfrm>
            <a:off x="228225" y="105025"/>
            <a:ext cx="85899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Targeted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ase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anagement for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arly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hildhood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ervices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roviders</a:t>
            </a:r>
            <a:endParaRPr b="1" i="0" sz="25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738ffe832_2_54"/>
          <p:cNvSpPr txBox="1"/>
          <p:nvPr/>
        </p:nvSpPr>
        <p:spPr>
          <a:xfrm>
            <a:off x="221500" y="687900"/>
            <a:ext cx="85425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Effective July 1, 2023, private duty nursing (PDN) maximum daily hours have been increased from 2-3 days to 14 days. This has been updated in the Home Health Services Provider Manual and PDN Acuity Grid forms as follows: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8-11.6 PDN Acuity Grid Score and PDN Hours </a:t>
            </a:r>
            <a:endParaRPr b="1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Score 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r>
              <a:rPr i="0" lang="en" sz="16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Maximum allowable covered hours per day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21-35 			12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36-45 			14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46-51 			16 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56+ and over	 	18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e738ffe832_2_54"/>
          <p:cNvSpPr txBox="1"/>
          <p:nvPr/>
        </p:nvSpPr>
        <p:spPr>
          <a:xfrm>
            <a:off x="221500" y="118500"/>
            <a:ext cx="8368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Home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ealth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rivate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uty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ursing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ours </a:t>
            </a:r>
            <a:r>
              <a:rPr b="1" lang="en" sz="2500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b="1" i="0" lang="en" sz="2500" u="none" cap="none" strike="noStrike">
                <a:solidFill>
                  <a:srgbClr val="490F52"/>
                </a:solidFill>
                <a:latin typeface="Open Sans"/>
                <a:ea typeface="Open Sans"/>
                <a:cs typeface="Open Sans"/>
                <a:sym typeface="Open Sans"/>
              </a:rPr>
              <a:t>pdate</a:t>
            </a:r>
            <a:endParaRPr b="1" i="0" sz="25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HHS 2 Color Block">
  <a:themeElements>
    <a:clrScheme name="Gameday">
      <a:dk1>
        <a:srgbClr val="490F52"/>
      </a:dk1>
      <a:lt1>
        <a:srgbClr val="FFFFFF"/>
      </a:lt1>
      <a:dk2>
        <a:srgbClr val="000000"/>
      </a:dk2>
      <a:lt2>
        <a:srgbClr val="666666"/>
      </a:lt2>
      <a:accent1>
        <a:srgbClr val="23A595"/>
      </a:accent1>
      <a:accent2>
        <a:srgbClr val="490F52"/>
      </a:accent2>
      <a:accent3>
        <a:srgbClr val="490F52"/>
      </a:accent3>
      <a:accent4>
        <a:srgbClr val="23A595"/>
      </a:accent4>
      <a:accent5>
        <a:srgbClr val="FFFFFF"/>
      </a:accent5>
      <a:accent6>
        <a:srgbClr val="FFFFFF"/>
      </a:accent6>
      <a:hlink>
        <a:srgbClr val="490F52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Jessie Rodriguez</dc:creator>
</cp:coreProperties>
</file>